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Economica"/>
      <p:regular r:id="rId14"/>
      <p:bold r:id="rId15"/>
      <p:italic r:id="rId16"/>
      <p:boldItalic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conomica-bold.fntdata"/><Relationship Id="rId14" Type="http://schemas.openxmlformats.org/officeDocument/2006/relationships/font" Target="fonts/Economica-regular.fntdata"/><Relationship Id="rId17" Type="http://schemas.openxmlformats.org/officeDocument/2006/relationships/font" Target="fonts/Economica-boldItalic.fntdata"/><Relationship Id="rId16" Type="http://schemas.openxmlformats.org/officeDocument/2006/relationships/font" Target="fonts/Economica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.fntdata"/><Relationship Id="rId6" Type="http://schemas.openxmlformats.org/officeDocument/2006/relationships/slide" Target="slides/slide1.xml"/><Relationship Id="rId18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ed8e57726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ed8e57726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ed8e57726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ed8e57726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ed8e577269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ed8e577269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ed8e57726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ed8e57726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ed8e577269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ed8e577269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ed8e577269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ed8e577269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ed8e577269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ed8e577269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2156105"/>
            <a:ext cx="3054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Laser Fusion</a:t>
            </a:r>
            <a:endParaRPr/>
          </a:p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Inertial Confinement Fusion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225225"/>
            <a:ext cx="39999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1960: Ruby Laser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4"/>
          <p:cNvSpPr txBox="1"/>
          <p:nvPr>
            <p:ph idx="2" type="body"/>
          </p:nvPr>
        </p:nvSpPr>
        <p:spPr>
          <a:xfrm>
            <a:off x="462600" y="4436325"/>
            <a:ext cx="43752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/>
              <a:t>[1] </a:t>
            </a:r>
            <a:r>
              <a:rPr lang="en" sz="1000"/>
              <a:t>https://iopscience.iop.org/article/10.1088/0029-5515/16/2/005/p</a:t>
            </a:r>
            <a:r>
              <a:rPr lang="en" sz="1000"/>
              <a:t>d</a:t>
            </a:r>
            <a:r>
              <a:rPr lang="en" sz="1000"/>
              <a:t>f</a:t>
            </a:r>
            <a:br>
              <a:rPr lang="en" sz="1000"/>
            </a:br>
            <a:r>
              <a:rPr lang="en" sz="1000"/>
              <a:t>[2] https://www.nature.com/articles/s41586-021-04281-w</a:t>
            </a:r>
            <a:br>
              <a:rPr lang="en" sz="1000"/>
            </a:br>
            <a:r>
              <a:rPr lang="en" sz="1000"/>
              <a:t>[3] https://ui.adsabs.harvard.edu/abs/1989LPB.....7..443P/abstract</a:t>
            </a:r>
            <a:endParaRPr sz="1000"/>
          </a:p>
        </p:txBody>
      </p:sp>
      <p:sp>
        <p:nvSpPr>
          <p:cNvPr id="71" name="Google Shape;71;p14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691" y="2732700"/>
            <a:ext cx="3575508" cy="170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3500" y="2911675"/>
            <a:ext cx="3005875" cy="202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23500" y="819463"/>
            <a:ext cx="3005875" cy="20922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311700" y="1648200"/>
            <a:ext cx="3235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chemeClr val="dk1"/>
                </a:solidFill>
              </a:rPr>
              <a:t>1970s: Laser Compression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chemeClr val="dk1"/>
                </a:solidFill>
              </a:rPr>
              <a:t>1976: Ablation Studies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310200" y="2261575"/>
            <a:ext cx="3235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chemeClr val="dk1"/>
                </a:solidFill>
              </a:rPr>
              <a:t>Laser-Plasma Interactions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Laser </a:t>
            </a:r>
            <a:r>
              <a:rPr lang="en"/>
              <a:t>Specifications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225225"/>
            <a:ext cx="3999900" cy="12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Prevent motion of pellet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Short time frame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Intense burst of energy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Isotropic distribution</a:t>
            </a:r>
            <a:endParaRPr sz="1600"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311700" y="2505925"/>
            <a:ext cx="4638900" cy="1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High frequency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Infrared generates suprathermal electrons, which excites the fusion pellets too early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NIF lasers are 1053 nm (IR), but uses KDP HHG to get to 351 nm (UV)</a:t>
            </a:r>
            <a:endParaRPr sz="1600"/>
          </a:p>
        </p:txBody>
      </p:sp>
      <p:sp>
        <p:nvSpPr>
          <p:cNvPr id="84" name="Google Shape;84;p15"/>
          <p:cNvSpPr txBox="1"/>
          <p:nvPr/>
        </p:nvSpPr>
        <p:spPr>
          <a:xfrm>
            <a:off x="311700" y="4424100"/>
            <a:ext cx="337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[4] </a:t>
            </a:r>
            <a:r>
              <a:rPr lang="en" sz="1000">
                <a:solidFill>
                  <a:schemeClr val="dk1"/>
                </a:solidFill>
              </a:rPr>
              <a:t>https://www.nature.com/articles/s41467-019-12008-9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[5] https://lasers.llnl.gov/about/how-nif-works/final-optics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175" y="1031375"/>
            <a:ext cx="4048125" cy="69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5537" y="1842550"/>
            <a:ext cx="3337296" cy="299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“Short” Time Frame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225225"/>
            <a:ext cx="45435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Only require picosecond pulse widths </a:t>
            </a:r>
            <a:endParaRPr sz="1600"/>
          </a:p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100" y="251338"/>
            <a:ext cx="2461400" cy="2111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5100" y="2571762"/>
            <a:ext cx="2461400" cy="244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275" y="1966800"/>
            <a:ext cx="3470459" cy="24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311700" y="4424100"/>
            <a:ext cx="5493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[6] https://www.gophotonics.com/community/what-are-nd-glass-lasers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[7] https://www.sciencedirect.com/science/article/pii/B0122274105003732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[8] https://www.americanscientist.org/article/high-power-lasers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 Switching</a:t>
            </a:r>
            <a:endParaRPr/>
          </a:p>
        </p:txBody>
      </p:sp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075" y="491660"/>
            <a:ext cx="4340899" cy="208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371" y="2280075"/>
            <a:ext cx="2630564" cy="208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11700" y="1070750"/>
            <a:ext cx="39999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Generated by Pockels cell in NIF</a:t>
            </a:r>
            <a:endParaRPr sz="1600"/>
          </a:p>
        </p:txBody>
      </p:sp>
      <p:sp>
        <p:nvSpPr>
          <p:cNvPr id="107" name="Google Shape;107;p17"/>
          <p:cNvSpPr txBox="1"/>
          <p:nvPr/>
        </p:nvSpPr>
        <p:spPr>
          <a:xfrm>
            <a:off x="311700" y="4424100"/>
            <a:ext cx="5493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[9] </a:t>
            </a:r>
            <a:r>
              <a:rPr lang="en" sz="1000">
                <a:solidFill>
                  <a:schemeClr val="dk1"/>
                </a:solidFill>
              </a:rPr>
              <a:t>https://www.olympus-lifescience.com/en/microscope-resource/primer/java/pockelscell/</a:t>
            </a:r>
            <a:br>
              <a:rPr lang="en" sz="1000">
                <a:solidFill>
                  <a:schemeClr val="dk1"/>
                </a:solidFill>
              </a:rPr>
            </a:br>
            <a:r>
              <a:rPr lang="en" sz="1000">
                <a:solidFill>
                  <a:schemeClr val="dk1"/>
                </a:solidFill>
              </a:rPr>
              <a:t>[10] https://www.bnl.gov/atf/capabilities/co2laser.php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11700" y="1501850"/>
            <a:ext cx="39999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Can be used to stop laser signals through laser-plasma interactions</a:t>
            </a:r>
            <a:endParaRPr sz="1600"/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3738" y="2728826"/>
            <a:ext cx="2737475" cy="2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Energy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11700" y="1782625"/>
            <a:ext cx="4026000" cy="26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Chirped pulse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Picosecond initial pulse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Distribute intensity in time and frequency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Lower intensity permits lower damage limits to </a:t>
            </a:r>
            <a:r>
              <a:rPr lang="en" sz="1600"/>
              <a:t>optical</a:t>
            </a:r>
            <a:r>
              <a:rPr lang="en" sz="1600"/>
              <a:t> components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Pulse compressor (diffraction gratings) recombine pulse</a:t>
            </a:r>
            <a:endParaRPr sz="1600"/>
          </a:p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3375" y="591700"/>
            <a:ext cx="3829958" cy="3638858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>
            <a:off x="311700" y="44793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[11] </a:t>
            </a:r>
            <a:r>
              <a:rPr lang="en" sz="1000">
                <a:solidFill>
                  <a:schemeClr val="dk1"/>
                </a:solidFill>
              </a:rPr>
              <a:t>https://www.osti.gov/servlets/purl/1343818</a:t>
            </a:r>
            <a:endParaRPr sz="1000"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311700" y="1147225"/>
            <a:ext cx="40260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Flash lamps directed at Nd-doped phosphate slabs provide high gain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Components</a:t>
            </a:r>
            <a:endParaRPr/>
          </a:p>
        </p:txBody>
      </p:sp>
      <p:sp>
        <p:nvSpPr>
          <p:cNvPr id="125" name="Google Shape;125;p19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7900" y="1106200"/>
            <a:ext cx="5254550" cy="355702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347525" y="1235675"/>
            <a:ext cx="3050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Double/tripler crystals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Flash lamp amplifiers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PEPC control gate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Spatial filter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Diagnostics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476250" y="4047625"/>
            <a:ext cx="7752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[12] https://lasers.llnl.gov/about/how-nif-works/amplifiers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[13] </a:t>
            </a:r>
            <a:r>
              <a:rPr lang="en" sz="1000">
                <a:solidFill>
                  <a:schemeClr val="dk1"/>
                </a:solidFill>
              </a:rPr>
              <a:t>https://www.osti.gov/servlets/purl/15007302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[14] https://www.newport.com/n/spatial-filters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[15] </a:t>
            </a:r>
            <a:r>
              <a:rPr lang="en" sz="1000">
                <a:solidFill>
                  <a:schemeClr val="dk1"/>
                </a:solidFill>
              </a:rPr>
              <a:t>https://lasers.llnl.gov/science/photon-science/arc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[16] https://pubmed.ncbi.nlm.nih.gov/25430361/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[17] https://pubs.aip.org/aip/pop/article/22/11/110501/109006/Direct-drive-inertial-confinement-fusion-A-review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 rotWithShape="1">
          <a:blip r:embed="rId4">
            <a:alphaModFix/>
          </a:blip>
          <a:srcRect b="0" l="61824" r="0" t="0"/>
          <a:stretch/>
        </p:blipFill>
        <p:spPr>
          <a:xfrm>
            <a:off x="476255" y="2627638"/>
            <a:ext cx="1870624" cy="14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25686" y="2471250"/>
            <a:ext cx="2700264" cy="15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6012" y="971450"/>
            <a:ext cx="4922348" cy="36917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/>
          <p:nvPr/>
        </p:nvSpPr>
        <p:spPr>
          <a:xfrm>
            <a:off x="411488" y="701875"/>
            <a:ext cx="2893500" cy="1545600"/>
          </a:xfrm>
          <a:prstGeom prst="cloudCallout">
            <a:avLst>
              <a:gd fmla="val 105899" name="adj1"/>
              <a:gd fmla="val 32816" name="adj2"/>
            </a:avLst>
          </a:prstGeom>
          <a:solidFill>
            <a:srgbClr val="C9DAF8"/>
          </a:solidFill>
          <a:ln cap="flat" cmpd="sng" w="9525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pen Sans"/>
                <a:ea typeface="Open Sans"/>
                <a:cs typeface="Open Sans"/>
                <a:sym typeface="Open Sans"/>
              </a:rPr>
              <a:t>Questions?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